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209" autoAdjust="0"/>
  </p:normalViewPr>
  <p:slideViewPr>
    <p:cSldViewPr>
      <p:cViewPr>
        <p:scale>
          <a:sx n="75" d="100"/>
          <a:sy n="75" d="100"/>
        </p:scale>
        <p:origin x="18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A5DD09-4814-469E-9CDE-93E7E9DA267C}" type="doc">
      <dgm:prSet loTypeId="urn:microsoft.com/office/officeart/2005/8/layout/pyramid4" loCatId="pyramid" qsTypeId="urn:microsoft.com/office/officeart/2005/8/quickstyle/simple2" qsCatId="simple" csTypeId="urn:microsoft.com/office/officeart/2005/8/colors/accent1_1" csCatId="accent1" phldr="1"/>
      <dgm:spPr/>
    </dgm:pt>
    <dgm:pt modelId="{B904A937-0EFA-40AA-91C7-9C91069A6ED0}">
      <dgm:prSet phldrT="[Text]"/>
      <dgm:spPr/>
      <dgm:t>
        <a:bodyPr/>
        <a:lstStyle/>
        <a:p>
          <a:r>
            <a:rPr lang="en-US" dirty="0" smtClean="0"/>
            <a:t>The authors and consumers</a:t>
          </a:r>
          <a:endParaRPr lang="en-US" dirty="0"/>
        </a:p>
      </dgm:t>
    </dgm:pt>
    <dgm:pt modelId="{95E4A925-1F18-4735-A8C3-AC5A93F7DF55}" type="sibTrans" cxnId="{8976EAC1-5796-413C-B2ED-491ABEFEAA3F}">
      <dgm:prSet/>
      <dgm:spPr/>
      <dgm:t>
        <a:bodyPr/>
        <a:lstStyle/>
        <a:p>
          <a:endParaRPr lang="en-US"/>
        </a:p>
      </dgm:t>
    </dgm:pt>
    <dgm:pt modelId="{9B6DEF3E-DBF4-4BFB-BFB9-363D58303F7B}" type="parTrans" cxnId="{8976EAC1-5796-413C-B2ED-491ABEFEAA3F}">
      <dgm:prSet/>
      <dgm:spPr/>
      <dgm:t>
        <a:bodyPr/>
        <a:lstStyle/>
        <a:p>
          <a:endParaRPr lang="en-US"/>
        </a:p>
      </dgm:t>
    </dgm:pt>
    <dgm:pt modelId="{BB3DECC6-6715-4AA4-B447-A4184B6D3ED4}" type="pres">
      <dgm:prSet presAssocID="{5FA5DD09-4814-469E-9CDE-93E7E9DA267C}" presName="compositeShape" presStyleCnt="0">
        <dgm:presLayoutVars>
          <dgm:chMax val="9"/>
          <dgm:dir/>
          <dgm:resizeHandles val="exact"/>
        </dgm:presLayoutVars>
      </dgm:prSet>
      <dgm:spPr/>
    </dgm:pt>
    <dgm:pt modelId="{7398E402-379A-4488-A4E8-D9E8D98A7FD6}" type="pres">
      <dgm:prSet presAssocID="{5FA5DD09-4814-469E-9CDE-93E7E9DA267C}" presName="triangle1" presStyleLbl="node1" presStyleIdx="0" presStyleCnt="1" custLinFactNeighborX="4545" custLinFactNeighborY="-10606">
        <dgm:presLayoutVars>
          <dgm:bulletEnabled val="1"/>
        </dgm:presLayoutVars>
      </dgm:prSet>
      <dgm:spPr/>
      <dgm:t>
        <a:bodyPr/>
        <a:lstStyle/>
        <a:p>
          <a:endParaRPr lang="en-US"/>
        </a:p>
      </dgm:t>
    </dgm:pt>
  </dgm:ptLst>
  <dgm:cxnLst>
    <dgm:cxn modelId="{16EF6A5F-18B6-4914-BA04-9240F8D65A60}" type="presOf" srcId="{B904A937-0EFA-40AA-91C7-9C91069A6ED0}" destId="{7398E402-379A-4488-A4E8-D9E8D98A7FD6}" srcOrd="0" destOrd="0" presId="urn:microsoft.com/office/officeart/2005/8/layout/pyramid4"/>
    <dgm:cxn modelId="{EB6D2AAD-04A6-4796-9B97-551CEDAD6DE9}" type="presOf" srcId="{5FA5DD09-4814-469E-9CDE-93E7E9DA267C}" destId="{BB3DECC6-6715-4AA4-B447-A4184B6D3ED4}" srcOrd="0" destOrd="0" presId="urn:microsoft.com/office/officeart/2005/8/layout/pyramid4"/>
    <dgm:cxn modelId="{8976EAC1-5796-413C-B2ED-491ABEFEAA3F}" srcId="{5FA5DD09-4814-469E-9CDE-93E7E9DA267C}" destId="{B904A937-0EFA-40AA-91C7-9C91069A6ED0}" srcOrd="0" destOrd="0" parTransId="{9B6DEF3E-DBF4-4BFB-BFB9-363D58303F7B}" sibTransId="{95E4A925-1F18-4735-A8C3-AC5A93F7DF55}"/>
    <dgm:cxn modelId="{8419FDA0-503F-4A68-BEFA-B72AB71C1048}" type="presParOf" srcId="{BB3DECC6-6715-4AA4-B447-A4184B6D3ED4}" destId="{7398E402-379A-4488-A4E8-D9E8D98A7FD6}" srcOrd="0" destOrd="0" presId="urn:microsoft.com/office/officeart/2005/8/layout/pyramid4"/>
  </dgm:cxnLst>
  <dgm:bg/>
  <dgm:whole/>
</dgm:dataModel>
</file>

<file path=ppt/diagrams/data2.xml><?xml version="1.0" encoding="utf-8"?>
<dgm:dataModel xmlns:dgm="http://schemas.openxmlformats.org/drawingml/2006/diagram" xmlns:a="http://schemas.openxmlformats.org/drawingml/2006/main">
  <dgm:ptLst>
    <dgm:pt modelId="{29591550-3B03-4148-A36C-D52D6C828FB1}" type="doc">
      <dgm:prSet loTypeId="urn:microsoft.com/office/officeart/2005/8/layout/pyramid3" loCatId="pyramid" qsTypeId="urn:microsoft.com/office/officeart/2005/8/quickstyle/simple3" qsCatId="simple" csTypeId="urn:microsoft.com/office/officeart/2005/8/colors/accent2_2" csCatId="accent2" phldr="1"/>
      <dgm:spPr/>
    </dgm:pt>
    <dgm:pt modelId="{9498A8F6-FE53-45A2-882B-8AE6DD18ED7D}">
      <dgm:prSet phldrT="[Text]"/>
      <dgm:spPr/>
      <dgm:t>
        <a:bodyPr/>
        <a:lstStyle/>
        <a:p>
          <a:r>
            <a:rPr lang="en-US" dirty="0" smtClean="0"/>
            <a:t>Upper management wages and bonuses</a:t>
          </a:r>
        </a:p>
        <a:p>
          <a:r>
            <a:rPr lang="en-US" dirty="0" smtClean="0"/>
            <a:t>$$$$$$$$$$$$$$$$$$$$$$$$$$$$$$$</a:t>
          </a:r>
          <a:endParaRPr lang="en-US" dirty="0"/>
        </a:p>
      </dgm:t>
    </dgm:pt>
    <dgm:pt modelId="{EF99F17C-46E4-4697-B39D-E62FC2246EF8}" type="parTrans" cxnId="{6F41E9DD-EC2B-46ED-8249-4C6C7BF2ED56}">
      <dgm:prSet/>
      <dgm:spPr/>
      <dgm:t>
        <a:bodyPr/>
        <a:lstStyle/>
        <a:p>
          <a:endParaRPr lang="en-US"/>
        </a:p>
      </dgm:t>
    </dgm:pt>
    <dgm:pt modelId="{46C71784-8E0B-4EC1-B8B9-FC003707C87D}" type="sibTrans" cxnId="{6F41E9DD-EC2B-46ED-8249-4C6C7BF2ED56}">
      <dgm:prSet/>
      <dgm:spPr/>
      <dgm:t>
        <a:bodyPr/>
        <a:lstStyle/>
        <a:p>
          <a:endParaRPr lang="en-US"/>
        </a:p>
      </dgm:t>
    </dgm:pt>
    <dgm:pt modelId="{EA0E2959-56C6-4EA7-937E-62EC0C7C074D}">
      <dgm:prSet phldrT="[Text]"/>
      <dgm:spPr/>
      <dgm:t>
        <a:bodyPr/>
        <a:lstStyle/>
        <a:p>
          <a:r>
            <a:rPr lang="en-US" dirty="0" smtClean="0"/>
            <a:t>Rent, utilities, taxes, middle management, corporate retreats, marketing, returned books, high advances that didn’t earn out, distribution </a:t>
          </a:r>
          <a:r>
            <a:rPr lang="en-US" dirty="0" err="1" smtClean="0"/>
            <a:t>chanels</a:t>
          </a:r>
          <a:r>
            <a:rPr lang="en-US" dirty="0" smtClean="0"/>
            <a:t>, etc.</a:t>
          </a:r>
        </a:p>
        <a:p>
          <a:r>
            <a:rPr lang="en-US" dirty="0" smtClean="0"/>
            <a:t>$$$$$$$$$$$$</a:t>
          </a:r>
          <a:endParaRPr lang="en-US" dirty="0"/>
        </a:p>
      </dgm:t>
    </dgm:pt>
    <dgm:pt modelId="{4A62F0E6-991B-4C1A-8362-825F06481174}" type="parTrans" cxnId="{C8901E5D-9639-4493-93DD-CC3D705D6910}">
      <dgm:prSet/>
      <dgm:spPr/>
      <dgm:t>
        <a:bodyPr/>
        <a:lstStyle/>
        <a:p>
          <a:endParaRPr lang="en-US"/>
        </a:p>
      </dgm:t>
    </dgm:pt>
    <dgm:pt modelId="{44578926-871A-41F8-8338-A6BA7112F643}" type="sibTrans" cxnId="{C8901E5D-9639-4493-93DD-CC3D705D6910}">
      <dgm:prSet/>
      <dgm:spPr/>
      <dgm:t>
        <a:bodyPr/>
        <a:lstStyle/>
        <a:p>
          <a:endParaRPr lang="en-US"/>
        </a:p>
      </dgm:t>
    </dgm:pt>
    <dgm:pt modelId="{97130DEB-51E7-424B-82B0-17F38265A09E}">
      <dgm:prSet phldrT="[Text]"/>
      <dgm:spPr/>
      <dgm:t>
        <a:bodyPr/>
        <a:lstStyle/>
        <a:p>
          <a:r>
            <a:rPr lang="en-US" dirty="0" smtClean="0"/>
            <a:t>General staff, royalties to authors</a:t>
          </a:r>
        </a:p>
        <a:p>
          <a:r>
            <a:rPr lang="en-US" dirty="0" smtClean="0"/>
            <a:t>$$$$$$ </a:t>
          </a:r>
        </a:p>
      </dgm:t>
    </dgm:pt>
    <dgm:pt modelId="{9A54C6F6-342F-4C3B-80C8-B5685DB46865}" type="parTrans" cxnId="{B24ED250-AC88-4ECC-A264-96583C5DDE8E}">
      <dgm:prSet/>
      <dgm:spPr/>
      <dgm:t>
        <a:bodyPr/>
        <a:lstStyle/>
        <a:p>
          <a:endParaRPr lang="en-US"/>
        </a:p>
      </dgm:t>
    </dgm:pt>
    <dgm:pt modelId="{639828F0-9B34-43DC-8F08-9AD41B329B3F}" type="sibTrans" cxnId="{B24ED250-AC88-4ECC-A264-96583C5DDE8E}">
      <dgm:prSet/>
      <dgm:spPr/>
      <dgm:t>
        <a:bodyPr/>
        <a:lstStyle/>
        <a:p>
          <a:endParaRPr lang="en-US"/>
        </a:p>
      </dgm:t>
    </dgm:pt>
    <dgm:pt modelId="{96D20A8A-C69F-4865-AC4E-F3F027969080}">
      <dgm:prSet phldrT="[Text]"/>
      <dgm:spPr/>
      <dgm:t>
        <a:bodyPr/>
        <a:lstStyle/>
        <a:p>
          <a:r>
            <a:rPr lang="en-US" dirty="0" smtClean="0"/>
            <a:t>Misc expenses</a:t>
          </a:r>
        </a:p>
        <a:p>
          <a:r>
            <a:rPr lang="en-US" dirty="0" smtClean="0"/>
            <a:t>$$</a:t>
          </a:r>
          <a:endParaRPr lang="en-US" dirty="0"/>
        </a:p>
      </dgm:t>
    </dgm:pt>
    <dgm:pt modelId="{72A95F42-533B-41DC-B1B3-19057B034A34}" type="parTrans" cxnId="{AA3CC998-B40F-498C-AD75-16C47555B6CC}">
      <dgm:prSet/>
      <dgm:spPr/>
      <dgm:t>
        <a:bodyPr/>
        <a:lstStyle/>
        <a:p>
          <a:endParaRPr lang="en-US"/>
        </a:p>
      </dgm:t>
    </dgm:pt>
    <dgm:pt modelId="{ECE6B20E-2830-41CA-9BAF-C49D18AC67DF}" type="sibTrans" cxnId="{AA3CC998-B40F-498C-AD75-16C47555B6CC}">
      <dgm:prSet/>
      <dgm:spPr/>
      <dgm:t>
        <a:bodyPr/>
        <a:lstStyle/>
        <a:p>
          <a:endParaRPr lang="en-US"/>
        </a:p>
      </dgm:t>
    </dgm:pt>
    <dgm:pt modelId="{EF5D5BEF-A662-4667-8F11-DB06D9B01B99}" type="pres">
      <dgm:prSet presAssocID="{29591550-3B03-4148-A36C-D52D6C828FB1}" presName="Name0" presStyleCnt="0">
        <dgm:presLayoutVars>
          <dgm:dir/>
          <dgm:animLvl val="lvl"/>
          <dgm:resizeHandles val="exact"/>
        </dgm:presLayoutVars>
      </dgm:prSet>
      <dgm:spPr/>
    </dgm:pt>
    <dgm:pt modelId="{92EEBCAD-7F43-43B8-B0D4-4A80DDF5D325}" type="pres">
      <dgm:prSet presAssocID="{9498A8F6-FE53-45A2-882B-8AE6DD18ED7D}" presName="Name8" presStyleCnt="0"/>
      <dgm:spPr/>
    </dgm:pt>
    <dgm:pt modelId="{A267EE3C-A8BF-42F3-A91D-BAF22AAC519D}" type="pres">
      <dgm:prSet presAssocID="{9498A8F6-FE53-45A2-882B-8AE6DD18ED7D}" presName="level" presStyleLbl="node1" presStyleIdx="0" presStyleCnt="4">
        <dgm:presLayoutVars>
          <dgm:chMax val="1"/>
          <dgm:bulletEnabled val="1"/>
        </dgm:presLayoutVars>
      </dgm:prSet>
      <dgm:spPr/>
      <dgm:t>
        <a:bodyPr/>
        <a:lstStyle/>
        <a:p>
          <a:endParaRPr lang="en-US"/>
        </a:p>
      </dgm:t>
    </dgm:pt>
    <dgm:pt modelId="{B4283C39-25D8-4A8A-8135-9205860C5388}" type="pres">
      <dgm:prSet presAssocID="{9498A8F6-FE53-45A2-882B-8AE6DD18ED7D}" presName="levelTx" presStyleLbl="revTx" presStyleIdx="0" presStyleCnt="0">
        <dgm:presLayoutVars>
          <dgm:chMax val="1"/>
          <dgm:bulletEnabled val="1"/>
        </dgm:presLayoutVars>
      </dgm:prSet>
      <dgm:spPr/>
      <dgm:t>
        <a:bodyPr/>
        <a:lstStyle/>
        <a:p>
          <a:endParaRPr lang="en-US"/>
        </a:p>
      </dgm:t>
    </dgm:pt>
    <dgm:pt modelId="{9300EFED-A82D-4C21-BC34-FFA694BE19E7}" type="pres">
      <dgm:prSet presAssocID="{EA0E2959-56C6-4EA7-937E-62EC0C7C074D}" presName="Name8" presStyleCnt="0"/>
      <dgm:spPr/>
    </dgm:pt>
    <dgm:pt modelId="{BA84E3C2-D24C-47C8-9FA9-8EDD7A3D23D5}" type="pres">
      <dgm:prSet presAssocID="{EA0E2959-56C6-4EA7-937E-62EC0C7C074D}" presName="level" presStyleLbl="node1" presStyleIdx="1" presStyleCnt="4">
        <dgm:presLayoutVars>
          <dgm:chMax val="1"/>
          <dgm:bulletEnabled val="1"/>
        </dgm:presLayoutVars>
      </dgm:prSet>
      <dgm:spPr/>
      <dgm:t>
        <a:bodyPr/>
        <a:lstStyle/>
        <a:p>
          <a:endParaRPr lang="en-US"/>
        </a:p>
      </dgm:t>
    </dgm:pt>
    <dgm:pt modelId="{29CE015E-CD8E-4483-B4E4-FC45B9F016E7}" type="pres">
      <dgm:prSet presAssocID="{EA0E2959-56C6-4EA7-937E-62EC0C7C074D}" presName="levelTx" presStyleLbl="revTx" presStyleIdx="0" presStyleCnt="0">
        <dgm:presLayoutVars>
          <dgm:chMax val="1"/>
          <dgm:bulletEnabled val="1"/>
        </dgm:presLayoutVars>
      </dgm:prSet>
      <dgm:spPr/>
      <dgm:t>
        <a:bodyPr/>
        <a:lstStyle/>
        <a:p>
          <a:endParaRPr lang="en-US"/>
        </a:p>
      </dgm:t>
    </dgm:pt>
    <dgm:pt modelId="{EC3F46BD-8A53-413D-9FBB-5402C3575413}" type="pres">
      <dgm:prSet presAssocID="{97130DEB-51E7-424B-82B0-17F38265A09E}" presName="Name8" presStyleCnt="0"/>
      <dgm:spPr/>
    </dgm:pt>
    <dgm:pt modelId="{06F4E966-D924-46CE-8006-EC7721E30242}" type="pres">
      <dgm:prSet presAssocID="{97130DEB-51E7-424B-82B0-17F38265A09E}" presName="level" presStyleLbl="node1" presStyleIdx="2" presStyleCnt="4" custLinFactNeighborX="1250" custLinFactNeighborY="2500">
        <dgm:presLayoutVars>
          <dgm:chMax val="1"/>
          <dgm:bulletEnabled val="1"/>
        </dgm:presLayoutVars>
      </dgm:prSet>
      <dgm:spPr/>
      <dgm:t>
        <a:bodyPr/>
        <a:lstStyle/>
        <a:p>
          <a:endParaRPr lang="en-US"/>
        </a:p>
      </dgm:t>
    </dgm:pt>
    <dgm:pt modelId="{2F31A96A-3202-49EB-891A-3B0386C6172C}" type="pres">
      <dgm:prSet presAssocID="{97130DEB-51E7-424B-82B0-17F38265A09E}" presName="levelTx" presStyleLbl="revTx" presStyleIdx="0" presStyleCnt="0">
        <dgm:presLayoutVars>
          <dgm:chMax val="1"/>
          <dgm:bulletEnabled val="1"/>
        </dgm:presLayoutVars>
      </dgm:prSet>
      <dgm:spPr/>
      <dgm:t>
        <a:bodyPr/>
        <a:lstStyle/>
        <a:p>
          <a:endParaRPr lang="en-US"/>
        </a:p>
      </dgm:t>
    </dgm:pt>
    <dgm:pt modelId="{4992A931-456E-4E9C-A385-042C33B7C996}" type="pres">
      <dgm:prSet presAssocID="{96D20A8A-C69F-4865-AC4E-F3F027969080}" presName="Name8" presStyleCnt="0"/>
      <dgm:spPr/>
    </dgm:pt>
    <dgm:pt modelId="{A3DF2655-9D5D-4D06-BDF1-618AB82C9A9A}" type="pres">
      <dgm:prSet presAssocID="{96D20A8A-C69F-4865-AC4E-F3F027969080}" presName="level" presStyleLbl="node1" presStyleIdx="3" presStyleCnt="4">
        <dgm:presLayoutVars>
          <dgm:chMax val="1"/>
          <dgm:bulletEnabled val="1"/>
        </dgm:presLayoutVars>
      </dgm:prSet>
      <dgm:spPr/>
      <dgm:t>
        <a:bodyPr/>
        <a:lstStyle/>
        <a:p>
          <a:endParaRPr lang="en-US"/>
        </a:p>
      </dgm:t>
    </dgm:pt>
    <dgm:pt modelId="{AF6386CF-4514-457B-8A31-920B404CA404}" type="pres">
      <dgm:prSet presAssocID="{96D20A8A-C69F-4865-AC4E-F3F027969080}" presName="levelTx" presStyleLbl="revTx" presStyleIdx="0" presStyleCnt="0">
        <dgm:presLayoutVars>
          <dgm:chMax val="1"/>
          <dgm:bulletEnabled val="1"/>
        </dgm:presLayoutVars>
      </dgm:prSet>
      <dgm:spPr/>
      <dgm:t>
        <a:bodyPr/>
        <a:lstStyle/>
        <a:p>
          <a:endParaRPr lang="en-US"/>
        </a:p>
      </dgm:t>
    </dgm:pt>
  </dgm:ptLst>
  <dgm:cxnLst>
    <dgm:cxn modelId="{C8901E5D-9639-4493-93DD-CC3D705D6910}" srcId="{29591550-3B03-4148-A36C-D52D6C828FB1}" destId="{EA0E2959-56C6-4EA7-937E-62EC0C7C074D}" srcOrd="1" destOrd="0" parTransId="{4A62F0E6-991B-4C1A-8362-825F06481174}" sibTransId="{44578926-871A-41F8-8338-A6BA7112F643}"/>
    <dgm:cxn modelId="{FCC43CB3-A284-4D9E-9D3A-7D6FD6A58886}" type="presOf" srcId="{9498A8F6-FE53-45A2-882B-8AE6DD18ED7D}" destId="{A267EE3C-A8BF-42F3-A91D-BAF22AAC519D}" srcOrd="0" destOrd="0" presId="urn:microsoft.com/office/officeart/2005/8/layout/pyramid3"/>
    <dgm:cxn modelId="{05E50DE6-C944-41D5-864B-C319ECB91894}" type="presOf" srcId="{EA0E2959-56C6-4EA7-937E-62EC0C7C074D}" destId="{BA84E3C2-D24C-47C8-9FA9-8EDD7A3D23D5}" srcOrd="0" destOrd="0" presId="urn:microsoft.com/office/officeart/2005/8/layout/pyramid3"/>
    <dgm:cxn modelId="{6719B06B-561C-4BC3-B61C-BE56968C227D}" type="presOf" srcId="{97130DEB-51E7-424B-82B0-17F38265A09E}" destId="{2F31A96A-3202-49EB-891A-3B0386C6172C}" srcOrd="1" destOrd="0" presId="urn:microsoft.com/office/officeart/2005/8/layout/pyramid3"/>
    <dgm:cxn modelId="{B24ED250-AC88-4ECC-A264-96583C5DDE8E}" srcId="{29591550-3B03-4148-A36C-D52D6C828FB1}" destId="{97130DEB-51E7-424B-82B0-17F38265A09E}" srcOrd="2" destOrd="0" parTransId="{9A54C6F6-342F-4C3B-80C8-B5685DB46865}" sibTransId="{639828F0-9B34-43DC-8F08-9AD41B329B3F}"/>
    <dgm:cxn modelId="{AFD4A6F3-C018-4589-9805-3A374DF1A419}" type="presOf" srcId="{9498A8F6-FE53-45A2-882B-8AE6DD18ED7D}" destId="{B4283C39-25D8-4A8A-8135-9205860C5388}" srcOrd="1" destOrd="0" presId="urn:microsoft.com/office/officeart/2005/8/layout/pyramid3"/>
    <dgm:cxn modelId="{FF663BF6-39A4-4422-8851-D410480B33E4}" type="presOf" srcId="{96D20A8A-C69F-4865-AC4E-F3F027969080}" destId="{A3DF2655-9D5D-4D06-BDF1-618AB82C9A9A}" srcOrd="0" destOrd="0" presId="urn:microsoft.com/office/officeart/2005/8/layout/pyramid3"/>
    <dgm:cxn modelId="{E9F6D084-0980-4F5F-B23A-2AAB9FFA1283}" type="presOf" srcId="{EA0E2959-56C6-4EA7-937E-62EC0C7C074D}" destId="{29CE015E-CD8E-4483-B4E4-FC45B9F016E7}" srcOrd="1" destOrd="0" presId="urn:microsoft.com/office/officeart/2005/8/layout/pyramid3"/>
    <dgm:cxn modelId="{685A9852-3F46-4DA0-BBA4-C2CD6AD46125}" type="presOf" srcId="{29591550-3B03-4148-A36C-D52D6C828FB1}" destId="{EF5D5BEF-A662-4667-8F11-DB06D9B01B99}" srcOrd="0" destOrd="0" presId="urn:microsoft.com/office/officeart/2005/8/layout/pyramid3"/>
    <dgm:cxn modelId="{6F41E9DD-EC2B-46ED-8249-4C6C7BF2ED56}" srcId="{29591550-3B03-4148-A36C-D52D6C828FB1}" destId="{9498A8F6-FE53-45A2-882B-8AE6DD18ED7D}" srcOrd="0" destOrd="0" parTransId="{EF99F17C-46E4-4697-B39D-E62FC2246EF8}" sibTransId="{46C71784-8E0B-4EC1-B8B9-FC003707C87D}"/>
    <dgm:cxn modelId="{AA3CC998-B40F-498C-AD75-16C47555B6CC}" srcId="{29591550-3B03-4148-A36C-D52D6C828FB1}" destId="{96D20A8A-C69F-4865-AC4E-F3F027969080}" srcOrd="3" destOrd="0" parTransId="{72A95F42-533B-41DC-B1B3-19057B034A34}" sibTransId="{ECE6B20E-2830-41CA-9BAF-C49D18AC67DF}"/>
    <dgm:cxn modelId="{D82C37A1-9547-48FA-8C2D-E5E98F6290BF}" type="presOf" srcId="{97130DEB-51E7-424B-82B0-17F38265A09E}" destId="{06F4E966-D924-46CE-8006-EC7721E30242}" srcOrd="0" destOrd="0" presId="urn:microsoft.com/office/officeart/2005/8/layout/pyramid3"/>
    <dgm:cxn modelId="{CCBC8102-0B77-4CF5-BC2F-93061CCA8E66}" type="presOf" srcId="{96D20A8A-C69F-4865-AC4E-F3F027969080}" destId="{AF6386CF-4514-457B-8A31-920B404CA404}" srcOrd="1" destOrd="0" presId="urn:microsoft.com/office/officeart/2005/8/layout/pyramid3"/>
    <dgm:cxn modelId="{6EFA1C25-9BA7-4738-B42A-A1C9518420C8}" type="presParOf" srcId="{EF5D5BEF-A662-4667-8F11-DB06D9B01B99}" destId="{92EEBCAD-7F43-43B8-B0D4-4A80DDF5D325}" srcOrd="0" destOrd="0" presId="urn:microsoft.com/office/officeart/2005/8/layout/pyramid3"/>
    <dgm:cxn modelId="{9870C87A-1DBA-44D2-9D04-ED5370E3BB14}" type="presParOf" srcId="{92EEBCAD-7F43-43B8-B0D4-4A80DDF5D325}" destId="{A267EE3C-A8BF-42F3-A91D-BAF22AAC519D}" srcOrd="0" destOrd="0" presId="urn:microsoft.com/office/officeart/2005/8/layout/pyramid3"/>
    <dgm:cxn modelId="{8B2A42E2-3359-4BC5-B2A5-30FFCF2FE55D}" type="presParOf" srcId="{92EEBCAD-7F43-43B8-B0D4-4A80DDF5D325}" destId="{B4283C39-25D8-4A8A-8135-9205860C5388}" srcOrd="1" destOrd="0" presId="urn:microsoft.com/office/officeart/2005/8/layout/pyramid3"/>
    <dgm:cxn modelId="{48F7A90B-99B4-4D6E-B547-E41AC7363A26}" type="presParOf" srcId="{EF5D5BEF-A662-4667-8F11-DB06D9B01B99}" destId="{9300EFED-A82D-4C21-BC34-FFA694BE19E7}" srcOrd="1" destOrd="0" presId="urn:microsoft.com/office/officeart/2005/8/layout/pyramid3"/>
    <dgm:cxn modelId="{712AC772-66DE-466B-86DB-310E808B4418}" type="presParOf" srcId="{9300EFED-A82D-4C21-BC34-FFA694BE19E7}" destId="{BA84E3C2-D24C-47C8-9FA9-8EDD7A3D23D5}" srcOrd="0" destOrd="0" presId="urn:microsoft.com/office/officeart/2005/8/layout/pyramid3"/>
    <dgm:cxn modelId="{C3FA5093-CC6A-43BC-9514-3AB50815F700}" type="presParOf" srcId="{9300EFED-A82D-4C21-BC34-FFA694BE19E7}" destId="{29CE015E-CD8E-4483-B4E4-FC45B9F016E7}" srcOrd="1" destOrd="0" presId="urn:microsoft.com/office/officeart/2005/8/layout/pyramid3"/>
    <dgm:cxn modelId="{9D4F3C57-3BD4-4629-9C45-BD72971EB5B4}" type="presParOf" srcId="{EF5D5BEF-A662-4667-8F11-DB06D9B01B99}" destId="{EC3F46BD-8A53-413D-9FBB-5402C3575413}" srcOrd="2" destOrd="0" presId="urn:microsoft.com/office/officeart/2005/8/layout/pyramid3"/>
    <dgm:cxn modelId="{56EB93CD-A411-4BF4-A2AA-0C73BFB69DC0}" type="presParOf" srcId="{EC3F46BD-8A53-413D-9FBB-5402C3575413}" destId="{06F4E966-D924-46CE-8006-EC7721E30242}" srcOrd="0" destOrd="0" presId="urn:microsoft.com/office/officeart/2005/8/layout/pyramid3"/>
    <dgm:cxn modelId="{DEB2C48C-A773-40BA-BBC3-7671C402CE8F}" type="presParOf" srcId="{EC3F46BD-8A53-413D-9FBB-5402C3575413}" destId="{2F31A96A-3202-49EB-891A-3B0386C6172C}" srcOrd="1" destOrd="0" presId="urn:microsoft.com/office/officeart/2005/8/layout/pyramid3"/>
    <dgm:cxn modelId="{BDC6E3BD-AC78-40AD-AB97-D35D7A513DB5}" type="presParOf" srcId="{EF5D5BEF-A662-4667-8F11-DB06D9B01B99}" destId="{4992A931-456E-4E9C-A385-042C33B7C996}" srcOrd="3" destOrd="0" presId="urn:microsoft.com/office/officeart/2005/8/layout/pyramid3"/>
    <dgm:cxn modelId="{3C10B1AD-DF4E-4D32-A087-CAFA769FAA47}" type="presParOf" srcId="{4992A931-456E-4E9C-A385-042C33B7C996}" destId="{A3DF2655-9D5D-4D06-BDF1-618AB82C9A9A}" srcOrd="0" destOrd="0" presId="urn:microsoft.com/office/officeart/2005/8/layout/pyramid3"/>
    <dgm:cxn modelId="{B502019E-27EC-4E92-94B7-94F2E1BB9E4D}" type="presParOf" srcId="{4992A931-456E-4E9C-A385-042C33B7C996}" destId="{AF6386CF-4514-457B-8A31-920B404CA404}" srcOrd="1" destOrd="0" presId="urn:microsoft.com/office/officeart/2005/8/layout/pyramid3"/>
  </dgm:cxnLst>
  <dgm:bg/>
  <dgm:whole/>
</dgm:dataModel>
</file>

<file path=ppt/diagrams/data3.xml><?xml version="1.0" encoding="utf-8"?>
<dgm:dataModel xmlns:dgm="http://schemas.openxmlformats.org/drawingml/2006/diagram" xmlns:a="http://schemas.openxmlformats.org/drawingml/2006/main">
  <dgm:ptLst>
    <dgm:pt modelId="{5FA5DD09-4814-469E-9CDE-93E7E9DA267C}" type="doc">
      <dgm:prSet loTypeId="urn:microsoft.com/office/officeart/2005/8/layout/pyramid4" loCatId="pyramid" qsTypeId="urn:microsoft.com/office/officeart/2005/8/quickstyle/simple2" qsCatId="simple" csTypeId="urn:microsoft.com/office/officeart/2005/8/colors/accent1_1" csCatId="accent1" phldr="1"/>
      <dgm:spPr/>
    </dgm:pt>
    <dgm:pt modelId="{B904A937-0EFA-40AA-91C7-9C91069A6ED0}">
      <dgm:prSet phldrT="[Text]"/>
      <dgm:spPr/>
      <dgm:t>
        <a:bodyPr/>
        <a:lstStyle/>
        <a:p>
          <a:r>
            <a:rPr lang="en-US" dirty="0" smtClean="0"/>
            <a:t>The authors and consumers</a:t>
          </a:r>
          <a:endParaRPr lang="en-US" dirty="0"/>
        </a:p>
      </dgm:t>
    </dgm:pt>
    <dgm:pt modelId="{95E4A925-1F18-4735-A8C3-AC5A93F7DF55}" type="sibTrans" cxnId="{8976EAC1-5796-413C-B2ED-491ABEFEAA3F}">
      <dgm:prSet/>
      <dgm:spPr/>
      <dgm:t>
        <a:bodyPr/>
        <a:lstStyle/>
        <a:p>
          <a:endParaRPr lang="en-US"/>
        </a:p>
      </dgm:t>
    </dgm:pt>
    <dgm:pt modelId="{9B6DEF3E-DBF4-4BFB-BFB9-363D58303F7B}" type="parTrans" cxnId="{8976EAC1-5796-413C-B2ED-491ABEFEAA3F}">
      <dgm:prSet/>
      <dgm:spPr/>
      <dgm:t>
        <a:bodyPr/>
        <a:lstStyle/>
        <a:p>
          <a:endParaRPr lang="en-US"/>
        </a:p>
      </dgm:t>
    </dgm:pt>
    <dgm:pt modelId="{BB3DECC6-6715-4AA4-B447-A4184B6D3ED4}" type="pres">
      <dgm:prSet presAssocID="{5FA5DD09-4814-469E-9CDE-93E7E9DA267C}" presName="compositeShape" presStyleCnt="0">
        <dgm:presLayoutVars>
          <dgm:chMax val="9"/>
          <dgm:dir/>
          <dgm:resizeHandles val="exact"/>
        </dgm:presLayoutVars>
      </dgm:prSet>
      <dgm:spPr/>
    </dgm:pt>
    <dgm:pt modelId="{7398E402-379A-4488-A4E8-D9E8D98A7FD6}" type="pres">
      <dgm:prSet presAssocID="{5FA5DD09-4814-469E-9CDE-93E7E9DA267C}" presName="triangle1" presStyleLbl="node1" presStyleIdx="0" presStyleCnt="1" custLinFactNeighborY="3333">
        <dgm:presLayoutVars>
          <dgm:bulletEnabled val="1"/>
        </dgm:presLayoutVars>
      </dgm:prSet>
      <dgm:spPr/>
      <dgm:t>
        <a:bodyPr/>
        <a:lstStyle/>
        <a:p>
          <a:endParaRPr lang="en-US"/>
        </a:p>
      </dgm:t>
    </dgm:pt>
  </dgm:ptLst>
  <dgm:cxnLst>
    <dgm:cxn modelId="{1BC65802-7C27-4104-A00B-7E8D4757AFFC}" type="presOf" srcId="{B904A937-0EFA-40AA-91C7-9C91069A6ED0}" destId="{7398E402-379A-4488-A4E8-D9E8D98A7FD6}" srcOrd="0" destOrd="0" presId="urn:microsoft.com/office/officeart/2005/8/layout/pyramid4"/>
    <dgm:cxn modelId="{8976EAC1-5796-413C-B2ED-491ABEFEAA3F}" srcId="{5FA5DD09-4814-469E-9CDE-93E7E9DA267C}" destId="{B904A937-0EFA-40AA-91C7-9C91069A6ED0}" srcOrd="0" destOrd="0" parTransId="{9B6DEF3E-DBF4-4BFB-BFB9-363D58303F7B}" sibTransId="{95E4A925-1F18-4735-A8C3-AC5A93F7DF55}"/>
    <dgm:cxn modelId="{925E1059-C015-4B2F-BEC7-8B3750A56223}" type="presOf" srcId="{5FA5DD09-4814-469E-9CDE-93E7E9DA267C}" destId="{BB3DECC6-6715-4AA4-B447-A4184B6D3ED4}" srcOrd="0" destOrd="0" presId="urn:microsoft.com/office/officeart/2005/8/layout/pyramid4"/>
    <dgm:cxn modelId="{9AED4DD6-2F89-4098-BC26-D53E49D5B6F6}" type="presParOf" srcId="{BB3DECC6-6715-4AA4-B447-A4184B6D3ED4}" destId="{7398E402-379A-4488-A4E8-D9E8D98A7FD6}" srcOrd="0" destOrd="0" presId="urn:microsoft.com/office/officeart/2005/8/layout/pyramid4"/>
  </dgm:cxnLst>
  <dgm:bg/>
  <dgm:whole/>
</dgm:dataModel>
</file>

<file path=ppt/diagrams/data4.xml><?xml version="1.0" encoding="utf-8"?>
<dgm:dataModel xmlns:dgm="http://schemas.openxmlformats.org/drawingml/2006/diagram" xmlns:a="http://schemas.openxmlformats.org/drawingml/2006/main">
  <dgm:ptLst>
    <dgm:pt modelId="{DABB6415-12EA-425E-92DD-152854D3234A}" type="doc">
      <dgm:prSet loTypeId="urn:microsoft.com/office/officeart/2005/8/layout/pyramid3" loCatId="pyramid" qsTypeId="urn:microsoft.com/office/officeart/2005/8/quickstyle/simple3" qsCatId="simple" csTypeId="urn:microsoft.com/office/officeart/2005/8/colors/accent1_2" csCatId="accent1" phldr="1"/>
      <dgm:spPr/>
    </dgm:pt>
    <dgm:pt modelId="{BEAF62E0-3C1A-4BB6-B03D-576AE0E9253F}">
      <dgm:prSet phldrT="[Text]"/>
      <dgm:spPr/>
      <dgm:t>
        <a:bodyPr/>
        <a:lstStyle/>
        <a:p>
          <a:r>
            <a:rPr lang="en-US" dirty="0" smtClean="0"/>
            <a:t>Writer</a:t>
          </a:r>
        </a:p>
        <a:p>
          <a:r>
            <a:rPr lang="en-US" dirty="0" smtClean="0"/>
            <a:t>$$</a:t>
          </a:r>
          <a:endParaRPr lang="en-US" dirty="0"/>
        </a:p>
      </dgm:t>
    </dgm:pt>
    <dgm:pt modelId="{4375A85E-2DBB-4501-AEB3-0FD2D8099647}" type="parTrans" cxnId="{AC192DDB-1606-4A3E-B8F8-EF5AF62509C8}">
      <dgm:prSet/>
      <dgm:spPr/>
      <dgm:t>
        <a:bodyPr/>
        <a:lstStyle/>
        <a:p>
          <a:endParaRPr lang="en-US"/>
        </a:p>
      </dgm:t>
    </dgm:pt>
    <dgm:pt modelId="{342E2CE1-9BC4-4D86-BEB6-4E2A7D0A7F8E}" type="sibTrans" cxnId="{AC192DDB-1606-4A3E-B8F8-EF5AF62509C8}">
      <dgm:prSet/>
      <dgm:spPr/>
      <dgm:t>
        <a:bodyPr/>
        <a:lstStyle/>
        <a:p>
          <a:endParaRPr lang="en-US"/>
        </a:p>
      </dgm:t>
    </dgm:pt>
    <dgm:pt modelId="{45969968-C2E1-4C05-A3C3-97D57D3EAB7F}">
      <dgm:prSet phldrT="[Text]"/>
      <dgm:spPr/>
      <dgm:t>
        <a:bodyPr/>
        <a:lstStyle/>
        <a:p>
          <a:r>
            <a:rPr lang="en-US" dirty="0" smtClean="0"/>
            <a:t>Distribution</a:t>
          </a:r>
        </a:p>
        <a:p>
          <a:r>
            <a:rPr lang="en-US" dirty="0" smtClean="0"/>
            <a:t>$</a:t>
          </a:r>
          <a:endParaRPr lang="en-US" dirty="0"/>
        </a:p>
      </dgm:t>
    </dgm:pt>
    <dgm:pt modelId="{367D46BF-0DF5-4B48-ADDB-EC50963E76F7}" type="parTrans" cxnId="{9EE4AA16-D62B-48A4-9291-C7C529A667E0}">
      <dgm:prSet/>
      <dgm:spPr/>
      <dgm:t>
        <a:bodyPr/>
        <a:lstStyle/>
        <a:p>
          <a:endParaRPr lang="en-US"/>
        </a:p>
      </dgm:t>
    </dgm:pt>
    <dgm:pt modelId="{EB2213A9-CA31-4AAA-9309-270BF24B8BCE}" type="sibTrans" cxnId="{9EE4AA16-D62B-48A4-9291-C7C529A667E0}">
      <dgm:prSet/>
      <dgm:spPr/>
      <dgm:t>
        <a:bodyPr/>
        <a:lstStyle/>
        <a:p>
          <a:endParaRPr lang="en-US"/>
        </a:p>
      </dgm:t>
    </dgm:pt>
    <dgm:pt modelId="{A890A88D-4D93-481B-A895-8C5EEF5E8B06}" type="pres">
      <dgm:prSet presAssocID="{DABB6415-12EA-425E-92DD-152854D3234A}" presName="Name0" presStyleCnt="0">
        <dgm:presLayoutVars>
          <dgm:dir/>
          <dgm:animLvl val="lvl"/>
          <dgm:resizeHandles val="exact"/>
        </dgm:presLayoutVars>
      </dgm:prSet>
      <dgm:spPr/>
    </dgm:pt>
    <dgm:pt modelId="{DAAD0926-7982-4B2F-A64E-83E69D99987B}" type="pres">
      <dgm:prSet presAssocID="{BEAF62E0-3C1A-4BB6-B03D-576AE0E9253F}" presName="Name8" presStyleCnt="0"/>
      <dgm:spPr/>
    </dgm:pt>
    <dgm:pt modelId="{DBD6831D-E6DF-45F0-9866-D72160C58195}" type="pres">
      <dgm:prSet presAssocID="{BEAF62E0-3C1A-4BB6-B03D-576AE0E9253F}" presName="level" presStyleLbl="node1" presStyleIdx="0" presStyleCnt="2" custLinFactNeighborX="8333">
        <dgm:presLayoutVars>
          <dgm:chMax val="1"/>
          <dgm:bulletEnabled val="1"/>
        </dgm:presLayoutVars>
      </dgm:prSet>
      <dgm:spPr/>
      <dgm:t>
        <a:bodyPr/>
        <a:lstStyle/>
        <a:p>
          <a:endParaRPr lang="en-US"/>
        </a:p>
      </dgm:t>
    </dgm:pt>
    <dgm:pt modelId="{99FDF403-D8DE-4761-BA87-228511909D1B}" type="pres">
      <dgm:prSet presAssocID="{BEAF62E0-3C1A-4BB6-B03D-576AE0E9253F}" presName="levelTx" presStyleLbl="revTx" presStyleIdx="0" presStyleCnt="0">
        <dgm:presLayoutVars>
          <dgm:chMax val="1"/>
          <dgm:bulletEnabled val="1"/>
        </dgm:presLayoutVars>
      </dgm:prSet>
      <dgm:spPr/>
      <dgm:t>
        <a:bodyPr/>
        <a:lstStyle/>
        <a:p>
          <a:endParaRPr lang="en-US"/>
        </a:p>
      </dgm:t>
    </dgm:pt>
    <dgm:pt modelId="{0C31717E-1698-474B-8BAF-F160B16AA7D8}" type="pres">
      <dgm:prSet presAssocID="{45969968-C2E1-4C05-A3C3-97D57D3EAB7F}" presName="Name8" presStyleCnt="0"/>
      <dgm:spPr/>
    </dgm:pt>
    <dgm:pt modelId="{8E4DEEA7-2A6C-49E1-A87A-F5EB89A2CF91}" type="pres">
      <dgm:prSet presAssocID="{45969968-C2E1-4C05-A3C3-97D57D3EAB7F}" presName="level" presStyleLbl="node1" presStyleIdx="1" presStyleCnt="2">
        <dgm:presLayoutVars>
          <dgm:chMax val="1"/>
          <dgm:bulletEnabled val="1"/>
        </dgm:presLayoutVars>
      </dgm:prSet>
      <dgm:spPr/>
      <dgm:t>
        <a:bodyPr/>
        <a:lstStyle/>
        <a:p>
          <a:endParaRPr lang="en-US"/>
        </a:p>
      </dgm:t>
    </dgm:pt>
    <dgm:pt modelId="{751FDC5C-B9B1-41CA-93D9-56750B57CEB4}" type="pres">
      <dgm:prSet presAssocID="{45969968-C2E1-4C05-A3C3-97D57D3EAB7F}" presName="levelTx" presStyleLbl="revTx" presStyleIdx="0" presStyleCnt="0">
        <dgm:presLayoutVars>
          <dgm:chMax val="1"/>
          <dgm:bulletEnabled val="1"/>
        </dgm:presLayoutVars>
      </dgm:prSet>
      <dgm:spPr/>
      <dgm:t>
        <a:bodyPr/>
        <a:lstStyle/>
        <a:p>
          <a:endParaRPr lang="en-US"/>
        </a:p>
      </dgm:t>
    </dgm:pt>
  </dgm:ptLst>
  <dgm:cxnLst>
    <dgm:cxn modelId="{AC192DDB-1606-4A3E-B8F8-EF5AF62509C8}" srcId="{DABB6415-12EA-425E-92DD-152854D3234A}" destId="{BEAF62E0-3C1A-4BB6-B03D-576AE0E9253F}" srcOrd="0" destOrd="0" parTransId="{4375A85E-2DBB-4501-AEB3-0FD2D8099647}" sibTransId="{342E2CE1-9BC4-4D86-BEB6-4E2A7D0A7F8E}"/>
    <dgm:cxn modelId="{31F2402B-BF2E-4146-885D-487471F3BBEE}" type="presOf" srcId="{BEAF62E0-3C1A-4BB6-B03D-576AE0E9253F}" destId="{DBD6831D-E6DF-45F0-9866-D72160C58195}" srcOrd="0" destOrd="0" presId="urn:microsoft.com/office/officeart/2005/8/layout/pyramid3"/>
    <dgm:cxn modelId="{9E78129B-18A5-462E-A36C-26AAA4C335F7}" type="presOf" srcId="{45969968-C2E1-4C05-A3C3-97D57D3EAB7F}" destId="{751FDC5C-B9B1-41CA-93D9-56750B57CEB4}" srcOrd="1" destOrd="0" presId="urn:microsoft.com/office/officeart/2005/8/layout/pyramid3"/>
    <dgm:cxn modelId="{47041B60-E310-4273-8E1E-4000B6CA00D1}" type="presOf" srcId="{DABB6415-12EA-425E-92DD-152854D3234A}" destId="{A890A88D-4D93-481B-A895-8C5EEF5E8B06}" srcOrd="0" destOrd="0" presId="urn:microsoft.com/office/officeart/2005/8/layout/pyramid3"/>
    <dgm:cxn modelId="{78B348DA-9FB7-4BF2-970A-BD88791BC778}" type="presOf" srcId="{45969968-C2E1-4C05-A3C3-97D57D3EAB7F}" destId="{8E4DEEA7-2A6C-49E1-A87A-F5EB89A2CF91}" srcOrd="0" destOrd="0" presId="urn:microsoft.com/office/officeart/2005/8/layout/pyramid3"/>
    <dgm:cxn modelId="{9EE4AA16-D62B-48A4-9291-C7C529A667E0}" srcId="{DABB6415-12EA-425E-92DD-152854D3234A}" destId="{45969968-C2E1-4C05-A3C3-97D57D3EAB7F}" srcOrd="1" destOrd="0" parTransId="{367D46BF-0DF5-4B48-ADDB-EC50963E76F7}" sibTransId="{EB2213A9-CA31-4AAA-9309-270BF24B8BCE}"/>
    <dgm:cxn modelId="{50CFAE64-1248-4073-83E2-11EF90636207}" type="presOf" srcId="{BEAF62E0-3C1A-4BB6-B03D-576AE0E9253F}" destId="{99FDF403-D8DE-4761-BA87-228511909D1B}" srcOrd="1" destOrd="0" presId="urn:microsoft.com/office/officeart/2005/8/layout/pyramid3"/>
    <dgm:cxn modelId="{AFB8711A-31AF-4FFC-9FAC-584C6BD8AEFD}" type="presParOf" srcId="{A890A88D-4D93-481B-A895-8C5EEF5E8B06}" destId="{DAAD0926-7982-4B2F-A64E-83E69D99987B}" srcOrd="0" destOrd="0" presId="urn:microsoft.com/office/officeart/2005/8/layout/pyramid3"/>
    <dgm:cxn modelId="{E97A39A4-B8E6-4C49-9CB7-1392887232C1}" type="presParOf" srcId="{DAAD0926-7982-4B2F-A64E-83E69D99987B}" destId="{DBD6831D-E6DF-45F0-9866-D72160C58195}" srcOrd="0" destOrd="0" presId="urn:microsoft.com/office/officeart/2005/8/layout/pyramid3"/>
    <dgm:cxn modelId="{546028DE-AA0C-4ABB-8E6A-B943AA8EFC6F}" type="presParOf" srcId="{DAAD0926-7982-4B2F-A64E-83E69D99987B}" destId="{99FDF403-D8DE-4761-BA87-228511909D1B}" srcOrd="1" destOrd="0" presId="urn:microsoft.com/office/officeart/2005/8/layout/pyramid3"/>
    <dgm:cxn modelId="{F33C3842-4950-4F81-89D1-8BAE502E61D3}" type="presParOf" srcId="{A890A88D-4D93-481B-A895-8C5EEF5E8B06}" destId="{0C31717E-1698-474B-8BAF-F160B16AA7D8}" srcOrd="1" destOrd="0" presId="urn:microsoft.com/office/officeart/2005/8/layout/pyramid3"/>
    <dgm:cxn modelId="{97C62C1E-0ED5-48BE-8FD8-9D3ADCF78BC6}" type="presParOf" srcId="{0C31717E-1698-474B-8BAF-F160B16AA7D8}" destId="{8E4DEEA7-2A6C-49E1-A87A-F5EB89A2CF91}" srcOrd="0" destOrd="0" presId="urn:microsoft.com/office/officeart/2005/8/layout/pyramid3"/>
    <dgm:cxn modelId="{7127305F-1133-476B-93DF-4CD0A48F9FDC}" type="presParOf" srcId="{0C31717E-1698-474B-8BAF-F160B16AA7D8}" destId="{751FDC5C-B9B1-41CA-93D9-56750B57CEB4}" srcOrd="1" destOrd="0" presId="urn:microsoft.com/office/officeart/2005/8/layout/pyramid3"/>
  </dgm:cxnLst>
  <dgm:bg/>
  <dgm:whole/>
</dgm:dataModel>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420109-B87E-443F-8E75-90B514AB0F37}" type="datetimeFigureOut">
              <a:rPr lang="en-US" smtClean="0"/>
              <a:t>3/17/2012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1D3A0-343A-48EA-8AD8-1BDFFB0F7A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20109-B87E-443F-8E75-90B514AB0F37}" type="datetimeFigureOut">
              <a:rPr lang="en-US" smtClean="0"/>
              <a:t>3/17/2012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1D3A0-343A-48EA-8AD8-1BDFFB0F7A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20109-B87E-443F-8E75-90B514AB0F37}" type="datetimeFigureOut">
              <a:rPr lang="en-US" smtClean="0"/>
              <a:t>3/17/2012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1D3A0-343A-48EA-8AD8-1BDFFB0F7A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20109-B87E-443F-8E75-90B514AB0F37}" type="datetimeFigureOut">
              <a:rPr lang="en-US" smtClean="0"/>
              <a:t>3/17/2012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1D3A0-343A-48EA-8AD8-1BDFFB0F7A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20109-B87E-443F-8E75-90B514AB0F37}" type="datetimeFigureOut">
              <a:rPr lang="en-US" smtClean="0"/>
              <a:t>3/17/2012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1D3A0-343A-48EA-8AD8-1BDFFB0F7A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420109-B87E-443F-8E75-90B514AB0F37}" type="datetimeFigureOut">
              <a:rPr lang="en-US" smtClean="0"/>
              <a:t>3/17/2012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1D3A0-343A-48EA-8AD8-1BDFFB0F7A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420109-B87E-443F-8E75-90B514AB0F37}" type="datetimeFigureOut">
              <a:rPr lang="en-US" smtClean="0"/>
              <a:t>3/17/2012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01D3A0-343A-48EA-8AD8-1BDFFB0F7A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420109-B87E-443F-8E75-90B514AB0F37}" type="datetimeFigureOut">
              <a:rPr lang="en-US" smtClean="0"/>
              <a:t>3/17/2012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01D3A0-343A-48EA-8AD8-1BDFFB0F7A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20109-B87E-443F-8E75-90B514AB0F37}" type="datetimeFigureOut">
              <a:rPr lang="en-US" smtClean="0"/>
              <a:t>3/17/2012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01D3A0-343A-48EA-8AD8-1BDFFB0F7A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20109-B87E-443F-8E75-90B514AB0F37}" type="datetimeFigureOut">
              <a:rPr lang="en-US" smtClean="0"/>
              <a:t>3/17/2012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1D3A0-343A-48EA-8AD8-1BDFFB0F7A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20109-B87E-443F-8E75-90B514AB0F37}" type="datetimeFigureOut">
              <a:rPr lang="en-US" smtClean="0"/>
              <a:t>3/17/2012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1D3A0-343A-48EA-8AD8-1BDFFB0F7A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20109-B87E-443F-8E75-90B514AB0F37}" type="datetimeFigureOut">
              <a:rPr lang="en-US" smtClean="0"/>
              <a:t>3/17/2012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1D3A0-343A-48EA-8AD8-1BDFFB0F7A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2.xml"/><Relationship Id="rId13" Type="http://schemas.openxmlformats.org/officeDocument/2006/relationships/diagramColors" Target="../diagrams/colors3.xml"/><Relationship Id="rId3" Type="http://schemas.openxmlformats.org/officeDocument/2006/relationships/diagramLayout" Target="../diagrams/layout1.xml"/><Relationship Id="rId7" Type="http://schemas.openxmlformats.org/officeDocument/2006/relationships/diagramLayout" Target="../diagrams/layout2.xml"/><Relationship Id="rId12" Type="http://schemas.openxmlformats.org/officeDocument/2006/relationships/diagramQuickStyle" Target="../diagrams/quickStyle3.xml"/><Relationship Id="rId17" Type="http://schemas.openxmlformats.org/officeDocument/2006/relationships/diagramColors" Target="../diagrams/colors4.xml"/><Relationship Id="rId2" Type="http://schemas.openxmlformats.org/officeDocument/2006/relationships/diagramData" Target="../diagrams/data1.xml"/><Relationship Id="rId16" Type="http://schemas.openxmlformats.org/officeDocument/2006/relationships/diagramQuickStyle" Target="../diagrams/quickStyle4.xml"/><Relationship Id="rId1" Type="http://schemas.openxmlformats.org/officeDocument/2006/relationships/slideLayout" Target="../slideLayouts/slideLayout1.xml"/><Relationship Id="rId6" Type="http://schemas.openxmlformats.org/officeDocument/2006/relationships/diagramData" Target="../diagrams/data2.xml"/><Relationship Id="rId11" Type="http://schemas.openxmlformats.org/officeDocument/2006/relationships/diagramLayout" Target="../diagrams/layout3.xml"/><Relationship Id="rId5" Type="http://schemas.openxmlformats.org/officeDocument/2006/relationships/diagramColors" Target="../diagrams/colors1.xml"/><Relationship Id="rId15" Type="http://schemas.openxmlformats.org/officeDocument/2006/relationships/diagramLayout" Target="../diagrams/layout4.xml"/><Relationship Id="rId10" Type="http://schemas.openxmlformats.org/officeDocument/2006/relationships/diagramData" Target="../diagrams/data3.xml"/><Relationship Id="rId4" Type="http://schemas.openxmlformats.org/officeDocument/2006/relationships/diagramQuickStyle" Target="../diagrams/quickStyle1.xml"/><Relationship Id="rId9" Type="http://schemas.openxmlformats.org/officeDocument/2006/relationships/diagramColors" Target="../diagrams/colors2.xml"/><Relationship Id="rId14"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Diagram 14"/>
          <p:cNvGraphicFramePr/>
          <p:nvPr/>
        </p:nvGraphicFramePr>
        <p:xfrm>
          <a:off x="1676400" y="4191000"/>
          <a:ext cx="1524000" cy="233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Diagram 15"/>
          <p:cNvGraphicFramePr/>
          <p:nvPr/>
        </p:nvGraphicFramePr>
        <p:xfrm>
          <a:off x="0" y="457200"/>
          <a:ext cx="4876800" cy="3733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7" name="Rectangle 16"/>
          <p:cNvSpPr/>
          <p:nvPr/>
        </p:nvSpPr>
        <p:spPr>
          <a:xfrm>
            <a:off x="838200" y="0"/>
            <a:ext cx="35052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 Random Traditional Publishing House: really top Heavy</a:t>
            </a:r>
            <a:endParaRPr lang="en-US" dirty="0"/>
          </a:p>
        </p:txBody>
      </p:sp>
      <p:sp>
        <p:nvSpPr>
          <p:cNvPr id="18" name="Right Arrow 17"/>
          <p:cNvSpPr/>
          <p:nvPr/>
        </p:nvSpPr>
        <p:spPr>
          <a:xfrm>
            <a:off x="7162800" y="4267200"/>
            <a:ext cx="381000" cy="41170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Rectangle 18"/>
          <p:cNvSpPr/>
          <p:nvPr/>
        </p:nvSpPr>
        <p:spPr>
          <a:xfrm>
            <a:off x="3581400" y="2895600"/>
            <a:ext cx="3200400" cy="9144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1600" dirty="0" smtClean="0"/>
              <a:t>It’s all balanced on </a:t>
            </a:r>
            <a:r>
              <a:rPr lang="en-US" sz="1600" b="1" dirty="0" smtClean="0"/>
              <a:t>price point </a:t>
            </a:r>
            <a:r>
              <a:rPr lang="en-US" sz="1600" dirty="0" smtClean="0"/>
              <a:t>and </a:t>
            </a:r>
            <a:r>
              <a:rPr lang="en-US" sz="1600" b="1" dirty="0" smtClean="0"/>
              <a:t>product quality.</a:t>
            </a:r>
          </a:p>
          <a:p>
            <a:pPr algn="ctr"/>
            <a:endParaRPr lang="en-US" sz="1600" dirty="0"/>
          </a:p>
        </p:txBody>
      </p:sp>
      <p:graphicFrame>
        <p:nvGraphicFramePr>
          <p:cNvPr id="21" name="Diagram 20"/>
          <p:cNvGraphicFramePr/>
          <p:nvPr/>
        </p:nvGraphicFramePr>
        <p:xfrm>
          <a:off x="7162800" y="4038600"/>
          <a:ext cx="1600200" cy="25908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23" name="Diagram 22"/>
          <p:cNvGraphicFramePr/>
          <p:nvPr/>
        </p:nvGraphicFramePr>
        <p:xfrm>
          <a:off x="6858000" y="2286000"/>
          <a:ext cx="2286000" cy="203200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24" name="Oval 23"/>
          <p:cNvSpPr/>
          <p:nvPr/>
        </p:nvSpPr>
        <p:spPr>
          <a:xfrm>
            <a:off x="1981200" y="4114800"/>
            <a:ext cx="914400" cy="304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ysClr val="windowText" lastClr="000000"/>
                </a:solidFill>
              </a:rPr>
              <a:t>$$$$$</a:t>
            </a:r>
            <a:endParaRPr lang="en-US" sz="1100" dirty="0">
              <a:solidFill>
                <a:sysClr val="windowText" lastClr="000000"/>
              </a:solidFill>
            </a:endParaRPr>
          </a:p>
        </p:txBody>
      </p:sp>
      <p:sp>
        <p:nvSpPr>
          <p:cNvPr id="25" name="Oval 24"/>
          <p:cNvSpPr/>
          <p:nvPr/>
        </p:nvSpPr>
        <p:spPr>
          <a:xfrm>
            <a:off x="7467600" y="4267200"/>
            <a:ext cx="914400" cy="304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ysClr val="windowText" lastClr="000000"/>
                </a:solidFill>
              </a:rPr>
              <a:t>$$</a:t>
            </a:r>
            <a:endParaRPr lang="en-US" sz="1100" dirty="0">
              <a:solidFill>
                <a:sysClr val="windowText" lastClr="000000"/>
              </a:solidFill>
            </a:endParaRPr>
          </a:p>
        </p:txBody>
      </p:sp>
      <p:sp>
        <p:nvSpPr>
          <p:cNvPr id="26" name="Right Arrow 25"/>
          <p:cNvSpPr/>
          <p:nvPr/>
        </p:nvSpPr>
        <p:spPr>
          <a:xfrm rot="10800000">
            <a:off x="2819400" y="4114800"/>
            <a:ext cx="397971" cy="3337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7" name="Rectangle 26"/>
          <p:cNvSpPr/>
          <p:nvPr/>
        </p:nvSpPr>
        <p:spPr>
          <a:xfrm>
            <a:off x="3352800" y="4038600"/>
            <a:ext cx="1752600" cy="26670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marL="228600" indent="-228600"/>
            <a:r>
              <a:rPr lang="en-US" sz="1200" b="1" dirty="0" smtClean="0"/>
              <a:t>B</a:t>
            </a:r>
            <a:r>
              <a:rPr lang="en-US" sz="1200" dirty="0" smtClean="0"/>
              <a:t>ig publishers can’t function on a low price point. Their over head is too high. </a:t>
            </a:r>
          </a:p>
          <a:p>
            <a:pPr marL="228600" indent="-228600" algn="ctr"/>
            <a:endParaRPr lang="en-US" sz="1200" dirty="0" smtClean="0"/>
          </a:p>
          <a:p>
            <a:pPr marL="228600" indent="-228600"/>
            <a:r>
              <a:rPr lang="en-US" sz="1200" b="1" dirty="0" smtClean="0"/>
              <a:t>T</a:t>
            </a:r>
            <a:r>
              <a:rPr lang="en-US" sz="1200" dirty="0" smtClean="0"/>
              <a:t>hey have been taking cuts cutting measures for years. These  include, but are  not limited to  spending less on marketing and not providing editing </a:t>
            </a:r>
          </a:p>
        </p:txBody>
      </p:sp>
      <p:sp>
        <p:nvSpPr>
          <p:cNvPr id="28" name="Rectangle 27"/>
          <p:cNvSpPr/>
          <p:nvPr/>
        </p:nvSpPr>
        <p:spPr>
          <a:xfrm>
            <a:off x="5181600" y="4038600"/>
            <a:ext cx="1828800" cy="26670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marL="228600" indent="-228600"/>
            <a:r>
              <a:rPr lang="en-US" sz="1200" b="1" dirty="0" smtClean="0"/>
              <a:t>Independent</a:t>
            </a:r>
            <a:r>
              <a:rPr lang="en-US" sz="1200" dirty="0" smtClean="0"/>
              <a:t> authors and startup publishing houses have expenses that vary widely. But in all cases, their overhead is significantly less.</a:t>
            </a:r>
          </a:p>
          <a:p>
            <a:pPr marL="228600" indent="-228600" algn="ctr"/>
            <a:endParaRPr lang="en-US" sz="1200" dirty="0" smtClean="0"/>
          </a:p>
          <a:p>
            <a:pPr marL="228600" indent="-228600"/>
            <a:r>
              <a:rPr lang="en-US" sz="1200" b="1" dirty="0" smtClean="0"/>
              <a:t>I</a:t>
            </a:r>
            <a:r>
              <a:rPr lang="en-US" sz="1200" dirty="0" smtClean="0"/>
              <a:t>ndependents are learning how to produce a quality product and are able to sell it for a low price point. </a:t>
            </a:r>
          </a:p>
        </p:txBody>
      </p:sp>
      <p:sp>
        <p:nvSpPr>
          <p:cNvPr id="29" name="Rectangle 28"/>
          <p:cNvSpPr/>
          <p:nvPr/>
        </p:nvSpPr>
        <p:spPr>
          <a:xfrm>
            <a:off x="6248400" y="1295400"/>
            <a:ext cx="28956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Independents: A little top heavy, but not really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graphicEl>
                                              <a:dgm id="{A267EE3C-A8BF-42F3-A91D-BAF22AAC519D}"/>
                                            </p:graphicEl>
                                          </p:spTgt>
                                        </p:tgtEl>
                                        <p:attrNameLst>
                                          <p:attrName>style.visibility</p:attrName>
                                        </p:attrNameLst>
                                      </p:cBhvr>
                                      <p:to>
                                        <p:strVal val="visible"/>
                                      </p:to>
                                    </p:set>
                                    <p:animEffect transition="in" filter="fade">
                                      <p:cBhvr>
                                        <p:cTn id="7" dur="2000"/>
                                        <p:tgtEl>
                                          <p:spTgt spid="16">
                                            <p:graphicEl>
                                              <a:dgm id="{A267EE3C-A8BF-42F3-A91D-BAF22AAC519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graphicEl>
                                              <a:dgm id="{BA84E3C2-D24C-47C8-9FA9-8EDD7A3D23D5}"/>
                                            </p:graphicEl>
                                          </p:spTgt>
                                        </p:tgtEl>
                                        <p:attrNameLst>
                                          <p:attrName>style.visibility</p:attrName>
                                        </p:attrNameLst>
                                      </p:cBhvr>
                                      <p:to>
                                        <p:strVal val="visible"/>
                                      </p:to>
                                    </p:set>
                                    <p:animEffect transition="in" filter="fade">
                                      <p:cBhvr>
                                        <p:cTn id="12" dur="2000"/>
                                        <p:tgtEl>
                                          <p:spTgt spid="16">
                                            <p:graphicEl>
                                              <a:dgm id="{BA84E3C2-D24C-47C8-9FA9-8EDD7A3D23D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graphicEl>
                                              <a:dgm id="{06F4E966-D924-46CE-8006-EC7721E30242}"/>
                                            </p:graphicEl>
                                          </p:spTgt>
                                        </p:tgtEl>
                                        <p:attrNameLst>
                                          <p:attrName>style.visibility</p:attrName>
                                        </p:attrNameLst>
                                      </p:cBhvr>
                                      <p:to>
                                        <p:strVal val="visible"/>
                                      </p:to>
                                    </p:set>
                                    <p:animEffect transition="in" filter="fade">
                                      <p:cBhvr>
                                        <p:cTn id="17" dur="2000"/>
                                        <p:tgtEl>
                                          <p:spTgt spid="16">
                                            <p:graphicEl>
                                              <a:dgm id="{06F4E966-D924-46CE-8006-EC7721E3024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graphicEl>
                                              <a:dgm id="{A3DF2655-9D5D-4D06-BDF1-618AB82C9A9A}"/>
                                            </p:graphicEl>
                                          </p:spTgt>
                                        </p:tgtEl>
                                        <p:attrNameLst>
                                          <p:attrName>style.visibility</p:attrName>
                                        </p:attrNameLst>
                                      </p:cBhvr>
                                      <p:to>
                                        <p:strVal val="visible"/>
                                      </p:to>
                                    </p:set>
                                    <p:animEffect transition="in" filter="fade">
                                      <p:cBhvr>
                                        <p:cTn id="22" dur="2000"/>
                                        <p:tgtEl>
                                          <p:spTgt spid="16">
                                            <p:graphicEl>
                                              <a:dgm id="{A3DF2655-9D5D-4D06-BDF1-618AB82C9A9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4">
                                            <p:txEl>
                                              <p:pRg st="0" end="0"/>
                                            </p:txEl>
                                          </p:spTgt>
                                        </p:tgtEl>
                                        <p:attrNameLst>
                                          <p:attrName>style.visibility</p:attrName>
                                        </p:attrNameLst>
                                      </p:cBhvr>
                                      <p:to>
                                        <p:strVal val="visible"/>
                                      </p:to>
                                    </p:set>
                                    <p:animEffect transition="in" filter="wipe(down)">
                                      <p:cBhvr>
                                        <p:cTn id="27" dur="500"/>
                                        <p:tgtEl>
                                          <p:spTgt spid="24">
                                            <p:txEl>
                                              <p:pRg st="0" end="0"/>
                                            </p:txEl>
                                          </p:spTgt>
                                        </p:tgtEl>
                                      </p:cBhvr>
                                    </p:animEffect>
                                  </p:childTnLst>
                                </p:cTn>
                              </p:par>
                            </p:childTnLst>
                          </p:cTn>
                        </p:par>
                        <p:par>
                          <p:cTn id="28" fill="hold">
                            <p:stCondLst>
                              <p:cond delay="500"/>
                            </p:stCondLst>
                            <p:childTnLst>
                              <p:par>
                                <p:cTn id="29" presetID="2" presetClass="entr" presetSubtype="4"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2000"/>
                                        <p:tgtEl>
                                          <p:spTgt spid="2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bg/>
                                          </p:spTgt>
                                        </p:tgtEl>
                                        <p:attrNameLst>
                                          <p:attrName>style.visibility</p:attrName>
                                        </p:attrNameLst>
                                      </p:cBhvr>
                                      <p:to>
                                        <p:strVal val="visible"/>
                                      </p:to>
                                    </p:set>
                                    <p:animEffect transition="in" filter="fade">
                                      <p:cBhvr>
                                        <p:cTn id="40" dur="2000"/>
                                        <p:tgtEl>
                                          <p:spTgt spid="19">
                                            <p:bg/>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9">
                                            <p:txEl>
                                              <p:pRg st="0" end="0"/>
                                            </p:txEl>
                                          </p:spTgt>
                                        </p:tgtEl>
                                        <p:attrNameLst>
                                          <p:attrName>style.visibility</p:attrName>
                                        </p:attrNameLst>
                                      </p:cBhvr>
                                      <p:to>
                                        <p:strVal val="visible"/>
                                      </p:to>
                                    </p:set>
                                    <p:animEffect transition="in" filter="fade">
                                      <p:cBhvr>
                                        <p:cTn id="43" dur="2000"/>
                                        <p:tgtEl>
                                          <p:spTgt spid="19">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1">
                                            <p:graphicEl>
                                              <a:dgm id="{7398E402-379A-4488-A4E8-D9E8D98A7FD6}"/>
                                            </p:graphicEl>
                                          </p:spTgt>
                                        </p:tgtEl>
                                        <p:attrNameLst>
                                          <p:attrName>style.visibility</p:attrName>
                                        </p:attrNameLst>
                                      </p:cBhvr>
                                      <p:to>
                                        <p:strVal val="visible"/>
                                      </p:to>
                                    </p:set>
                                    <p:animEffect transition="in" filter="fade">
                                      <p:cBhvr>
                                        <p:cTn id="48" dur="2000"/>
                                        <p:tgtEl>
                                          <p:spTgt spid="21">
                                            <p:graphicEl>
                                              <a:dgm id="{7398E402-379A-4488-A4E8-D9E8D98A7FD6}"/>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wipe(down)">
                                      <p:cBhvr>
                                        <p:cTn id="71" dur="500"/>
                                        <p:tgtEl>
                                          <p:spTgt spid="27"/>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wipe(down)">
                                      <p:cBhvr>
                                        <p:cTn id="7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Graphic spid="16" grpId="0">
        <p:bldSub>
          <a:bldDgm bld="lvlOne"/>
        </p:bldSub>
      </p:bldGraphic>
      <p:bldP spid="19" grpId="0" build="p" animBg="1"/>
      <p:bldGraphic spid="21" grpId="0">
        <p:bldAsOne/>
      </p:bldGraphic>
      <p:bldGraphic spid="23" grpId="0">
        <p:bldAsOne/>
      </p:bldGraphic>
      <p:bldP spid="24" grpId="0" build="p"/>
      <p:bldP spid="25" grpId="0"/>
      <p:bldP spid="26" grpId="0" animBg="1"/>
      <p:bldP spid="27" grpId="0" animBg="1"/>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fontScale="90000"/>
          </a:bodyPr>
          <a:lstStyle/>
          <a:p>
            <a:r>
              <a:rPr lang="en-US" dirty="0" smtClean="0"/>
              <a:t>While the Big Dogs fight to put the genie back in the bottle instead of innovating: </a:t>
            </a:r>
            <a:endParaRPr lang="en-US" dirty="0"/>
          </a:p>
        </p:txBody>
      </p:sp>
      <p:sp>
        <p:nvSpPr>
          <p:cNvPr id="3" name="Content Placeholder 2"/>
          <p:cNvSpPr>
            <a:spLocks noGrp="1"/>
          </p:cNvSpPr>
          <p:nvPr>
            <p:ph idx="1"/>
          </p:nvPr>
        </p:nvSpPr>
        <p:spPr>
          <a:xfrm>
            <a:off x="381000" y="1905000"/>
            <a:ext cx="3657600" cy="3657600"/>
          </a:xfrm>
        </p:spPr>
        <p:txBody>
          <a:bodyPr>
            <a:normAutofit fontScale="32500" lnSpcReduction="20000"/>
          </a:bodyPr>
          <a:lstStyle/>
          <a:p>
            <a:r>
              <a:rPr lang="en-US" dirty="0" smtClean="0"/>
              <a:t>Startups are springing up like kudzu. No matter how many fold, there are thousands more. </a:t>
            </a:r>
          </a:p>
          <a:p>
            <a:endParaRPr lang="en-US" dirty="0"/>
          </a:p>
          <a:p>
            <a:r>
              <a:rPr lang="en-US" dirty="0" smtClean="0"/>
              <a:t>And we’re very, very dangerous.  We erode customer base.</a:t>
            </a:r>
            <a:br>
              <a:rPr lang="en-US" dirty="0" smtClean="0"/>
            </a:br>
            <a:endParaRPr lang="en-US" dirty="0" smtClean="0"/>
          </a:p>
          <a:p>
            <a:r>
              <a:rPr lang="en-US" dirty="0" smtClean="0"/>
              <a:t>While the top ten publishers are able to control the price point of certain books, they can’t stop the deluge of material. They count on poor quality to be an issue. </a:t>
            </a:r>
          </a:p>
          <a:p>
            <a:endParaRPr lang="en-US" dirty="0"/>
          </a:p>
          <a:p>
            <a:r>
              <a:rPr lang="en-US" dirty="0" smtClean="0"/>
              <a:t> Buying trends suggest its not. Many independents are offering free books on the hopes of making sales on second and third books.  And it’s working.  Consumers will purchase work from authors who gave away books, if they liked the book.  Readers don’t care who published it. </a:t>
            </a:r>
          </a:p>
          <a:p>
            <a:endParaRPr lang="en-US" dirty="0"/>
          </a:p>
          <a:p>
            <a:r>
              <a:rPr lang="en-US" dirty="0" smtClean="0"/>
              <a:t>These readers are being lured away by cheap prices and limitless choices.  This also includes the back inventory of famous authors. </a:t>
            </a:r>
          </a:p>
          <a:p>
            <a:endParaRPr lang="en-US" dirty="0"/>
          </a:p>
          <a:p>
            <a:r>
              <a:rPr lang="en-US" dirty="0" smtClean="0"/>
              <a:t>There are only x number of people who will by books and each of them will only spend so much. The volume of book sales will increase as price point drops but higher volume doesn’t mean a larger customer base. </a:t>
            </a:r>
          </a:p>
          <a:p>
            <a:endParaRPr lang="en-US" dirty="0"/>
          </a:p>
        </p:txBody>
      </p:sp>
      <p:sp>
        <p:nvSpPr>
          <p:cNvPr id="6" name="Oval 5"/>
          <p:cNvSpPr/>
          <p:nvPr/>
        </p:nvSpPr>
        <p:spPr>
          <a:xfrm>
            <a:off x="4191000" y="3048000"/>
            <a:ext cx="2362200" cy="2438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 name="Rounded Rectangle 7"/>
          <p:cNvSpPr/>
          <p:nvPr/>
        </p:nvSpPr>
        <p:spPr>
          <a:xfrm>
            <a:off x="4572000" y="1524000"/>
            <a:ext cx="4191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Each Circle represents the total number of people who buy books. </a:t>
            </a:r>
            <a:endParaRPr lang="en-US" dirty="0"/>
          </a:p>
        </p:txBody>
      </p:sp>
      <p:cxnSp>
        <p:nvCxnSpPr>
          <p:cNvPr id="17" name="Straight Connector 16"/>
          <p:cNvCxnSpPr/>
          <p:nvPr/>
        </p:nvCxnSpPr>
        <p:spPr>
          <a:xfrm rot="10800000">
            <a:off x="5334000" y="4267200"/>
            <a:ext cx="1143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7"/>
          </p:cNvCxnSpPr>
          <p:nvPr/>
        </p:nvCxnSpPr>
        <p:spPr>
          <a:xfrm rot="16200000" flipH="1" flipV="1">
            <a:off x="5339580" y="3399517"/>
            <a:ext cx="862106" cy="8732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6" idx="5"/>
          </p:cNvCxnSpPr>
          <p:nvPr/>
        </p:nvCxnSpPr>
        <p:spPr>
          <a:xfrm>
            <a:off x="5334000" y="4267200"/>
            <a:ext cx="873264" cy="862105"/>
          </a:xfrm>
          <a:prstGeom prst="line">
            <a:avLst/>
          </a:prstGeom>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6781800" y="3200400"/>
            <a:ext cx="2209800" cy="22860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3" name="Rectangle 32"/>
          <p:cNvSpPr/>
          <p:nvPr/>
        </p:nvSpPr>
        <p:spPr>
          <a:xfrm>
            <a:off x="4267200" y="4038600"/>
            <a:ext cx="1143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ysClr val="windowText" lastClr="000000"/>
                </a:solidFill>
              </a:rPr>
              <a:t>Customer base of the top ten publishers </a:t>
            </a:r>
            <a:endParaRPr lang="en-US" sz="1200" dirty="0">
              <a:solidFill>
                <a:sysClr val="windowText" lastClr="000000"/>
              </a:solidFill>
            </a:endParaRPr>
          </a:p>
        </p:txBody>
      </p:sp>
      <p:sp>
        <p:nvSpPr>
          <p:cNvPr id="34" name="Rectangle 33"/>
          <p:cNvSpPr/>
          <p:nvPr/>
        </p:nvSpPr>
        <p:spPr>
          <a:xfrm>
            <a:off x="5791200" y="3886200"/>
            <a:ext cx="838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ysClr val="windowText" lastClr="000000"/>
                </a:solidFill>
              </a:rPr>
              <a:t>Customer base of  middle tier publishers</a:t>
            </a:r>
            <a:endParaRPr lang="en-US" sz="1000" dirty="0">
              <a:solidFill>
                <a:sysClr val="windowText" lastClr="000000"/>
              </a:solidFill>
            </a:endParaRPr>
          </a:p>
        </p:txBody>
      </p:sp>
      <p:sp>
        <p:nvSpPr>
          <p:cNvPr id="35" name="Rectangle 34"/>
          <p:cNvSpPr/>
          <p:nvPr/>
        </p:nvSpPr>
        <p:spPr>
          <a:xfrm rot="1684998">
            <a:off x="5622371" y="4541058"/>
            <a:ext cx="945771" cy="423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ysClr val="windowText" lastClr="000000"/>
                </a:solidFill>
              </a:rPr>
              <a:t>Small Houses</a:t>
            </a:r>
            <a:endParaRPr lang="en-US" sz="1200" dirty="0">
              <a:solidFill>
                <a:sysClr val="windowText" lastClr="000000"/>
              </a:solidFill>
            </a:endParaRPr>
          </a:p>
        </p:txBody>
      </p:sp>
      <p:cxnSp>
        <p:nvCxnSpPr>
          <p:cNvPr id="37" name="Straight Connector 36"/>
          <p:cNvCxnSpPr>
            <a:stCxn id="28" idx="0"/>
            <a:endCxn id="28" idx="4"/>
          </p:cNvCxnSpPr>
          <p:nvPr/>
        </p:nvCxnSpPr>
        <p:spPr>
          <a:xfrm rot="16200000" flipH="1">
            <a:off x="6743700" y="4343400"/>
            <a:ext cx="2286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8" idx="1"/>
            <a:endCxn id="28" idx="5"/>
          </p:cNvCxnSpPr>
          <p:nvPr/>
        </p:nvCxnSpPr>
        <p:spPr>
          <a:xfrm rot="16200000" flipH="1">
            <a:off x="7078477" y="3562118"/>
            <a:ext cx="1616446" cy="15625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28" idx="2"/>
            <a:endCxn id="28" idx="6"/>
          </p:cNvCxnSpPr>
          <p:nvPr/>
        </p:nvCxnSpPr>
        <p:spPr>
          <a:xfrm rot="10800000" flipH="1">
            <a:off x="6781800" y="43434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28" idx="7"/>
            <a:endCxn id="28" idx="3"/>
          </p:cNvCxnSpPr>
          <p:nvPr/>
        </p:nvCxnSpPr>
        <p:spPr>
          <a:xfrm rot="16200000" flipH="1" flipV="1">
            <a:off x="7078477" y="3562118"/>
            <a:ext cx="1616446" cy="15625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6819900" y="3924300"/>
            <a:ext cx="21336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896100" y="3848100"/>
            <a:ext cx="19812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0800000" flipV="1">
            <a:off x="6934200" y="3886200"/>
            <a:ext cx="19812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0800000" flipV="1">
            <a:off x="6781800" y="4114800"/>
            <a:ext cx="2209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924800" y="4343400"/>
            <a:ext cx="9144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848600" y="4343400"/>
            <a:ext cx="10668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7239000" y="5562600"/>
            <a:ext cx="1600200" cy="1143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900" dirty="0" smtClean="0"/>
              <a:t>Each of these lines  in the blue circle represent the potential  erosion of customers to independents, backlog, and small publishing houses. A few big companies will survive, but they’ll have to be fiercely competitive. </a:t>
            </a:r>
            <a:endParaRPr lang="en-US" sz="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down)">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blinds(horizontal)">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blinds(horizontal)">
                                      <p:cBhvr>
                                        <p:cTn id="57" dur="500"/>
                                        <p:tgtEl>
                                          <p:spTgt spid="28"/>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70"/>
                                        </p:tgtEl>
                                        <p:attrNameLst>
                                          <p:attrName>style.visibility</p:attrName>
                                        </p:attrNameLst>
                                      </p:cBhvr>
                                      <p:to>
                                        <p:strVal val="visible"/>
                                      </p:to>
                                    </p:set>
                                    <p:anim calcmode="lin" valueType="num">
                                      <p:cBhvr additive="base">
                                        <p:cTn id="62" dur="500" fill="hold"/>
                                        <p:tgtEl>
                                          <p:spTgt spid="70"/>
                                        </p:tgtEl>
                                        <p:attrNameLst>
                                          <p:attrName>ppt_x</p:attrName>
                                        </p:attrNameLst>
                                      </p:cBhvr>
                                      <p:tavLst>
                                        <p:tav tm="0">
                                          <p:val>
                                            <p:strVal val="#ppt_x"/>
                                          </p:val>
                                        </p:tav>
                                        <p:tav tm="100000">
                                          <p:val>
                                            <p:strVal val="#ppt_x"/>
                                          </p:val>
                                        </p:tav>
                                      </p:tavLst>
                                    </p:anim>
                                    <p:anim calcmode="lin" valueType="num">
                                      <p:cBhvr additive="base">
                                        <p:cTn id="63"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P spid="8" grpId="0" animBg="1"/>
      <p:bldP spid="28" grpId="0" animBg="1"/>
      <p:bldP spid="7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 speculate the future will go</a:t>
            </a:r>
            <a:endParaRPr lang="en-US" dirty="0"/>
          </a:p>
        </p:txBody>
      </p:sp>
      <p:sp>
        <p:nvSpPr>
          <p:cNvPr id="3" name="Content Placeholder 2"/>
          <p:cNvSpPr>
            <a:spLocks noGrp="1"/>
          </p:cNvSpPr>
          <p:nvPr>
            <p:ph idx="1"/>
          </p:nvPr>
        </p:nvSpPr>
        <p:spPr>
          <a:xfrm>
            <a:off x="457200" y="1600200"/>
            <a:ext cx="8382000" cy="4724399"/>
          </a:xfrm>
        </p:spPr>
        <p:txBody>
          <a:bodyPr>
            <a:normAutofit fontScale="55000" lnSpcReduction="20000"/>
          </a:bodyPr>
          <a:lstStyle/>
          <a:p>
            <a:r>
              <a:rPr lang="en-US" dirty="0" smtClean="0"/>
              <a:t>Some companies start to see authors as a liability. (Those darned authors. They want royalties!) These publishing companies may collapse, and if they do,  many writers will face ownership issues over work sold to these companies. </a:t>
            </a:r>
          </a:p>
          <a:p>
            <a:endParaRPr lang="en-US" dirty="0"/>
          </a:p>
          <a:p>
            <a:r>
              <a:rPr lang="en-US" dirty="0" smtClean="0"/>
              <a:t>  As the publishing industry becomes less and less stable, more writers will turn to the independent route, if only to protect their intellectual rights. </a:t>
            </a:r>
          </a:p>
          <a:p>
            <a:pPr>
              <a:buNone/>
            </a:pPr>
            <a:endParaRPr lang="en-US" dirty="0" smtClean="0"/>
          </a:p>
          <a:p>
            <a:r>
              <a:rPr lang="en-US" dirty="0" smtClean="0"/>
              <a:t>Success stories will be minimal  as lots of people  take small bites out of the proverbial pie.   </a:t>
            </a:r>
          </a:p>
          <a:p>
            <a:endParaRPr lang="en-US" dirty="0" smtClean="0"/>
          </a:p>
          <a:p>
            <a:r>
              <a:rPr lang="en-US" dirty="0" smtClean="0"/>
              <a:t>As writers are unable to eek out a living they’ll go one of two ways: become hobbyists or quit. </a:t>
            </a:r>
          </a:p>
          <a:p>
            <a:endParaRPr lang="en-US" dirty="0" smtClean="0"/>
          </a:p>
          <a:p>
            <a:r>
              <a:rPr lang="en-US" dirty="0" smtClean="0"/>
              <a:t>Even if Amazon undercuts publishers, it doesn’t matter because at some point Amazon’s distribution networks for authors will become direct competition to its publishing endeavors. </a:t>
            </a:r>
          </a:p>
          <a:p>
            <a:endParaRPr lang="en-US" dirty="0"/>
          </a:p>
          <a:p>
            <a:r>
              <a:rPr lang="en-US" dirty="0" smtClean="0"/>
              <a:t>Steps will be taken to close some of the independent distribution channels.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100"/>
                                  </p:iterate>
                                  <p:childTnLst>
                                    <p:set>
                                      <p:cBhvr>
                                        <p:cTn id="10" dur="1" fill="hold">
                                          <p:stCondLst>
                                            <p:cond delay="0"/>
                                          </p:stCondLst>
                                        </p:cTn>
                                        <p:tgtEl>
                                          <p:spTgt spid="3">
                                            <p:txEl>
                                              <p:pRg st="0" end="0"/>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av" builtIn="1"/>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wd">
                                    <p:tmAbs val="100"/>
                                  </p:iterate>
                                  <p:childTnLst>
                                    <p:set>
                                      <p:cBhvr>
                                        <p:cTn id="14" dur="1" fill="hold">
                                          <p:stCondLst>
                                            <p:cond delay="0"/>
                                          </p:stCondLst>
                                        </p:cTn>
                                        <p:tgtEl>
                                          <p:spTgt spid="3">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av" builtIn="1"/>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wd">
                                    <p:tmAbs val="100"/>
                                  </p:iterate>
                                  <p:childTnLst>
                                    <p:set>
                                      <p:cBhvr>
                                        <p:cTn id="18" dur="1" fill="hold">
                                          <p:stCondLst>
                                            <p:cond delay="0"/>
                                          </p:stCondLst>
                                        </p:cTn>
                                        <p:tgtEl>
                                          <p:spTgt spid="3">
                                            <p:txEl>
                                              <p:pRg st="4" end="4"/>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type.wav" builtIn="1"/>
                                        </p:tgtEl>
                                      </p:cMediaNode>
                                    </p:audio>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wd">
                                    <p:tmAbs val="100"/>
                                  </p:iterate>
                                  <p:childTnLst>
                                    <p:set>
                                      <p:cBhvr>
                                        <p:cTn id="22" dur="1" fill="hold">
                                          <p:stCondLst>
                                            <p:cond delay="0"/>
                                          </p:stCondLst>
                                        </p:cTn>
                                        <p:tgtEl>
                                          <p:spTgt spid="3">
                                            <p:txEl>
                                              <p:pRg st="6" end="6"/>
                                            </p:txEl>
                                          </p:spTgt>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av" builtIn="1"/>
                                        </p:tgtEl>
                                      </p:cMediaNode>
                                    </p:audio>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wd">
                                    <p:tmAbs val="100"/>
                                  </p:iterate>
                                  <p:childTnLst>
                                    <p:set>
                                      <p:cBhvr>
                                        <p:cTn id="26" dur="1" fill="hold">
                                          <p:stCondLst>
                                            <p:cond delay="0"/>
                                          </p:stCondLst>
                                        </p:cTn>
                                        <p:tgtEl>
                                          <p:spTgt spid="3">
                                            <p:txEl>
                                              <p:pRg st="8" end="8"/>
                                            </p:txEl>
                                          </p:spTgt>
                                        </p:tgtEl>
                                        <p:attrNameLst>
                                          <p:attrName>style.visibility</p:attrName>
                                        </p:attrNameLst>
                                      </p:cBhvr>
                                      <p:to>
                                        <p:strVal val="visible"/>
                                      </p:to>
                                    </p:set>
                                  </p:childTnLst>
                                  <p:subTnLst>
                                    <p:audio>
                                      <p:cMediaNode>
                                        <p:cTn display="0" masterRel="sameClick">
                                          <p:stCondLst>
                                            <p:cond evt="begin" delay="0">
                                              <p:tn val="25"/>
                                            </p:cond>
                                          </p:stCondLst>
                                          <p:endCondLst>
                                            <p:cond evt="onStopAudio" delay="0">
                                              <p:tgtEl>
                                                <p:sldTgt/>
                                              </p:tgtEl>
                                            </p:cond>
                                          </p:endCondLst>
                                        </p:cTn>
                                        <p:tgtEl>
                                          <p:sndTgt r:embed="rId2" name="type.wav" builtIn="1"/>
                                        </p:tgtEl>
                                      </p:cMediaNode>
                                    </p:audio>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type="wd">
                                    <p:tmAbs val="100"/>
                                  </p:iterate>
                                  <p:childTnLst>
                                    <p:set>
                                      <p:cBhvr>
                                        <p:cTn id="30" dur="1" fill="hold">
                                          <p:stCondLst>
                                            <p:cond delay="0"/>
                                          </p:stCondLst>
                                        </p:cTn>
                                        <p:tgtEl>
                                          <p:spTgt spid="3">
                                            <p:txEl>
                                              <p:pRg st="10" end="10"/>
                                            </p:txEl>
                                          </p:spTgt>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Eventually, the erosion will peek.</a:t>
            </a:r>
            <a:endParaRPr lang="en-US" dirty="0"/>
          </a:p>
        </p:txBody>
      </p:sp>
      <p:sp>
        <p:nvSpPr>
          <p:cNvPr id="3" name="Content Placeholder 2"/>
          <p:cNvSpPr>
            <a:spLocks noGrp="1"/>
          </p:cNvSpPr>
          <p:nvPr>
            <p:ph idx="1"/>
          </p:nvPr>
        </p:nvSpPr>
        <p:spPr>
          <a:xfrm>
            <a:off x="457200" y="1600200"/>
            <a:ext cx="8077200" cy="4525963"/>
          </a:xfrm>
        </p:spPr>
        <p:txBody>
          <a:bodyPr>
            <a:normAutofit fontScale="92500" lnSpcReduction="20000"/>
          </a:bodyPr>
          <a:lstStyle/>
          <a:p>
            <a:r>
              <a:rPr lang="en-US" sz="2000" dirty="0" smtClean="0"/>
              <a:t>After many of the mighty have fallen and lots of people haven’t made any money, a new top tier will emerge. </a:t>
            </a:r>
          </a:p>
          <a:p>
            <a:endParaRPr lang="en-US" sz="2000" dirty="0"/>
          </a:p>
          <a:p>
            <a:r>
              <a:rPr lang="en-US" sz="2000" dirty="0" smtClean="0"/>
              <a:t>This top tier will include the publishing houses who adapted to survive and start ups who successfully innovated. They will have to share the space with a handful of successful independent authors. </a:t>
            </a:r>
          </a:p>
          <a:p>
            <a:endParaRPr lang="en-US" sz="2000" dirty="0"/>
          </a:p>
          <a:p>
            <a:r>
              <a:rPr lang="en-US" sz="2000" dirty="0" smtClean="0"/>
              <a:t>Most agents who tried their hand at publishing will probably choose one or the other, but a handful will survive as both.  </a:t>
            </a:r>
          </a:p>
          <a:p>
            <a:pPr>
              <a:buNone/>
            </a:pPr>
            <a:endParaRPr lang="en-US" sz="2000" dirty="0"/>
          </a:p>
          <a:p>
            <a:r>
              <a:rPr lang="en-US" sz="2000" dirty="0" smtClean="0"/>
              <a:t>There will still be lots of moderately successful authors and small companies. However, as time progresses this will narrow.</a:t>
            </a:r>
          </a:p>
          <a:p>
            <a:endParaRPr lang="en-US" sz="2000" dirty="0"/>
          </a:p>
          <a:p>
            <a:r>
              <a:rPr lang="en-US" sz="2000" dirty="0" smtClean="0"/>
              <a:t>But, unless distribution channels are closed,  the new landscape will always include some successful independents, the bulk consisting of hobbyists. These writers will always pose some threat as business can never compete with the price point of someone who does stuff for fun.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100"/>
                                  </p:iterate>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wd">
                                    <p:tmAbs val="100"/>
                                  </p:iterate>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wd">
                                    <p:tmAbs val="100"/>
                                  </p:iterate>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wd">
                                    <p:tmAbs val="100"/>
                                  </p:iterate>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wd">
                                    <p:tmAbs val="100"/>
                                  </p:iterate>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 </a:t>
            </a:r>
            <a:endParaRPr lang="en-US" dirty="0"/>
          </a:p>
        </p:txBody>
      </p:sp>
      <p:sp>
        <p:nvSpPr>
          <p:cNvPr id="3" name="Content Placeholder 2"/>
          <p:cNvSpPr>
            <a:spLocks noGrp="1"/>
          </p:cNvSpPr>
          <p:nvPr>
            <p:ph idx="1"/>
          </p:nvPr>
        </p:nvSpPr>
        <p:spPr>
          <a:xfrm>
            <a:off x="2667000" y="1371600"/>
            <a:ext cx="4038600" cy="5333999"/>
          </a:xfrm>
        </p:spPr>
        <p:txBody>
          <a:bodyPr>
            <a:normAutofit fontScale="62500" lnSpcReduction="20000"/>
          </a:bodyPr>
          <a:lstStyle/>
          <a:p>
            <a:r>
              <a:rPr lang="en-US" dirty="0" smtClean="0"/>
              <a:t>Few will make any money. Even for the Big Dogs, some lean years are coming.  </a:t>
            </a:r>
          </a:p>
          <a:p>
            <a:endParaRPr lang="en-US" dirty="0"/>
          </a:p>
          <a:p>
            <a:r>
              <a:rPr lang="en-US" dirty="0" smtClean="0"/>
              <a:t>Publishing companies shouldn't underestimate the independent threat just because the independents aren't getting rich. This not really important at this point. </a:t>
            </a:r>
          </a:p>
          <a:p>
            <a:endParaRPr lang="en-US" dirty="0"/>
          </a:p>
          <a:p>
            <a:r>
              <a:rPr lang="en-US" dirty="0" smtClean="0"/>
              <a:t>Innovation and adaptation are key to future success for both independents and  publishing houses.  </a:t>
            </a:r>
          </a:p>
          <a:p>
            <a:endParaRPr lang="en-US" dirty="0"/>
          </a:p>
          <a:p>
            <a:r>
              <a:rPr lang="en-US" dirty="0" smtClean="0"/>
              <a:t>The novices who innovate today and get a little bit lucky, will be the leaders of tomorrow. </a:t>
            </a:r>
          </a:p>
          <a:p>
            <a:endParaRPr lang="en-US" dirty="0"/>
          </a:p>
          <a:p>
            <a:endParaRPr lang="en-US" dirty="0" smtClean="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to="" calcmode="lin" valueType="num">
                                      <p:cBhvr>
                                        <p:cTn id="13" dur="1" fill="hold"/>
                                        <p:tgtEl>
                                          <p:spTgt spid="3">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to="" calcmode="lin" valueType="num">
                                      <p:cBhvr>
                                        <p:cTn id="18" dur="1" fill="hold"/>
                                        <p:tgtEl>
                                          <p:spTgt spid="3">
                                            <p:txEl>
                                              <p:pRg st="2" end="2"/>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to="" calcmode="lin" valueType="num">
                                      <p:cBhvr>
                                        <p:cTn id="23" dur="1" fill="hold"/>
                                        <p:tgtEl>
                                          <p:spTgt spid="3">
                                            <p:txEl>
                                              <p:pRg st="4" end="4"/>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to="" calcmode="lin" valueType="num">
                                      <p:cBhvr>
                                        <p:cTn id="28"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681</Words>
  <Application>Microsoft Office PowerPoint</Application>
  <PresentationFormat>On-screen Show (4:3)</PresentationFormat>
  <Paragraphs>73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While the Big Dogs fight to put the genie back in the bottle instead of innovating: </vt:lpstr>
      <vt:lpstr>How I speculate the future will go</vt:lpstr>
      <vt:lpstr>Eventually, the erosion will peek.</vt:lpstr>
      <vt:lpstr>In summary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Mariel Zuchniak</dc:creator>
  <cp:lastModifiedBy>Mariel Zuchniak</cp:lastModifiedBy>
  <cp:revision>17</cp:revision>
  <dcterms:created xsi:type="dcterms:W3CDTF">2012-03-17T09:06:22Z</dcterms:created>
  <dcterms:modified xsi:type="dcterms:W3CDTF">2012-03-17T11:41:45Z</dcterms:modified>
</cp:coreProperties>
</file>